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64" r:id="rId6"/>
    <p:sldId id="258" r:id="rId7"/>
    <p:sldId id="259" r:id="rId8"/>
    <p:sldId id="260" r:id="rId9"/>
    <p:sldId id="261" r:id="rId10"/>
    <p:sldId id="263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616"/>
    <a:srgbClr val="1B8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10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15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68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Opening. Annual VOC performance report for NDF, 2025.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Five listening touchpoints across digital, survey and voice channels.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challenges mapped to three program objectives.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2025 volumes and CSAT by channel. Figures illustrative pending confirmation.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Five-point scale and Top-2-Box CSAT calculation.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three strengths and top three improvement themes across four comment-based channels.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1BDFF-1D47-1673-D3CE-2CDBDA4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41857-89DF-D09F-6484-30717F83D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E34D2-CC9B-6356-F63E-0A2537053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Opening. Annual VOC performance report for NDF, 2025.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0EDD7-B66D-18A9-21E2-5B039E0504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8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8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838200"/>
            <a:ext cx="515493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143000" y="1266825"/>
            <a:ext cx="914400" cy="2857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6450047" y="838200"/>
            <a:ext cx="77115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 dirty="0">
                <a:solidFill>
                  <a:srgbClr val="F3F4F6">
                    <a:alpha val="6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2026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43000" y="3340745"/>
            <a:ext cx="13620750" cy="1320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9900" kern="0" spc="-198" dirty="0">
                <a:solidFill>
                  <a:srgbClr val="F3F4F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Voice of Customer</a:t>
            </a:r>
            <a:endParaRPr lang="en-US" sz="9900" dirty="0">
              <a:latin typeface="Geomanist" panose="02000503000000020004" pitchFamily="2" charset="77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4927922"/>
            <a:ext cx="13620750" cy="708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i="1" dirty="0">
                <a:solidFill>
                  <a:srgbClr val="F3F4F6">
                    <a:alpha val="80000"/>
                  </a:srgbClr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Program Report</a:t>
            </a:r>
            <a:endParaRPr lang="en-US" sz="4800" dirty="0">
              <a:latin typeface="Geomanist" panose="02000503000000020004" pitchFamily="2" charset="77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143000" y="5903268"/>
            <a:ext cx="8572500" cy="9525"/>
          </a:xfrm>
          <a:prstGeom prst="rect">
            <a:avLst/>
          </a:prstGeom>
          <a:solidFill>
            <a:srgbClr val="F3F4F6">
              <a:alpha val="35000"/>
            </a:srgbClr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43000" y="6217593"/>
            <a:ext cx="843724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4286"/>
              </a:lnSpc>
              <a:buNone/>
            </a:pPr>
            <a:r>
              <a:rPr lang="en-US" sz="2400" dirty="0">
                <a:solidFill>
                  <a:srgbClr val="F3F4F6">
                    <a:alpha val="8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Annual Performance Report — Customer Experience &amp; Insights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43000" y="9177338"/>
            <a:ext cx="272922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 dirty="0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PREPARED FOR NDF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284128" y="9177338"/>
            <a:ext cx="20469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 dirty="0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650" dirty="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82391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723900"/>
            <a:ext cx="35053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PROGRAM STRUCTURE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746870"/>
            <a:ext cx="9997090" cy="7981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5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The VOC Listening Ecosystem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334750" y="1266825"/>
            <a:ext cx="6082665" cy="12782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56"/>
              </a:lnSpc>
              <a:buNone/>
            </a:pPr>
            <a:r>
              <a:rPr lang="en-US" sz="210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NDF's Voice of Customer program is built on five touchpoints that capture feedback across digital, survey and voice channels.</a:t>
            </a:r>
            <a:endParaRPr lang="en-US" sz="2100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75458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001268" y="3297510"/>
            <a:ext cx="3230910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25118" y="3297510"/>
            <a:ext cx="2841531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01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25118" y="4054748"/>
            <a:ext cx="2841531" cy="4542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Always On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325118" y="4661446"/>
            <a:ext cx="2660706" cy="1883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Gives customers ongoing flexibility to share feedback related to the NDF website, at any time.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528545" y="3297510"/>
            <a:ext cx="3230835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852395" y="3297510"/>
            <a:ext cx="2841449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852395" y="4054748"/>
            <a:ext cx="2660629" cy="870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Embedded Survey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852395" y="5077644"/>
            <a:ext cx="2660629" cy="151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Captures real-time reactions to specific website content and pages.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1959801" y="3307035"/>
            <a:ext cx="3230910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2283651" y="3307035"/>
            <a:ext cx="3197766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2283651" y="4064273"/>
            <a:ext cx="3197766" cy="4542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IVR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2283651" y="4670971"/>
            <a:ext cx="2994272" cy="1883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Captures Customer Satisfaction (CSAT) and First Call Resolution (FCR) via interactive voice response.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391776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STRATEGIC RATIONALE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190625"/>
            <a:ext cx="10399395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From Challenges to Strategic Objectives</a:t>
            </a:r>
            <a:endParaRPr lang="en-US" sz="4400" dirty="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906250" y="1435001"/>
            <a:ext cx="5494020" cy="1233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The Voice of Customer program is designed to answer three main challenges facing NDF</a:t>
            </a:r>
            <a:endParaRPr lang="en-US" sz="2025" dirty="0">
              <a:latin typeface="Geomanist" panose="02000503000000020004" pitchFamily="2" charset="77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47750" y="2764036"/>
            <a:ext cx="659272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CHALLENGE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50733" y="2764036"/>
            <a:ext cx="10548469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PROGRAM OBJECTIVE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159323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47750" y="3378398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24000" y="3340298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Limited visibility on CX measurement for NDF</a:t>
            </a:r>
            <a:endParaRPr lang="en-US" sz="210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650733" y="3340298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Measure and Standardize Customer Feedback for NDF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650733" y="3858444"/>
            <a:ext cx="382190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03133" y="3934644"/>
            <a:ext cx="363176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Unified feedback source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1605989" y="3858444"/>
            <a:ext cx="4654153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758389" y="3934644"/>
            <a:ext cx="448897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Fewer data silos, streamlined reporting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803133" y="4482331"/>
            <a:ext cx="361666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47750" y="4991919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47750" y="5210994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524000" y="5172894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Inability to derive actionable insights from disconnected feedback channels</a:t>
            </a:r>
            <a:endParaRPr lang="en-US" sz="2100" dirty="0">
              <a:latin typeface="Geomanist" panose="02000503000000020004" pitchFamily="2" charset="77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650733" y="5172894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Enhance Customer Experience by Enabling Actionable Insights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650733" y="5691039"/>
            <a:ext cx="237291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803133" y="5767239"/>
            <a:ext cx="214431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Timely issue resolution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0156999" y="5691039"/>
            <a:ext cx="2895972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309399" y="5767239"/>
            <a:ext cx="267805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Data-driven decision-making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3186321" y="5691039"/>
            <a:ext cx="3849514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3338721" y="5767239"/>
            <a:ext cx="3660199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Satisfaction and trust with beneficiaries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047750" y="8109421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047750" y="6276826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47750" y="6495901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524000" y="6457801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Lack of a standardized process to follow-up on customer issues</a:t>
            </a:r>
            <a:endParaRPr lang="en-US" sz="2100" dirty="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650733" y="6457801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Build Internal Alignment and Accountability for Experience Management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650733" y="6975946"/>
            <a:ext cx="3772644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803133" y="7052146"/>
            <a:ext cx="358102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Ownership of experience across teams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11556727" y="6975946"/>
            <a:ext cx="382324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1709127" y="7052146"/>
            <a:ext cx="363314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CX embedded into operations and KPIs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650733" y="7523634"/>
            <a:ext cx="6030962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803133" y="7599834"/>
            <a:ext cx="590709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Aligned with NDF's mission to lead the public sector by example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500" dirty="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412396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PERFORMANCE SNAPSHOT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267718"/>
            <a:ext cx="9351742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2026 Performance at a Glance</a:t>
            </a:r>
            <a:endParaRPr lang="en-US" sz="4400" dirty="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525250" y="1190625"/>
            <a:ext cx="5886450" cy="8352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Response volume and CSAT performance across all five listening channels — Year 2026.</a:t>
            </a:r>
            <a:endParaRPr lang="en-US" sz="2025" dirty="0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311598"/>
            <a:ext cx="16192500" cy="156210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047750" y="3864173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2311598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2321123"/>
            <a:ext cx="4040981" cy="15430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90650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77019"/>
              </a:lnSpc>
            </a:pPr>
            <a:r>
              <a:rPr lang="en-US" sz="4650" dirty="0">
                <a:solidFill>
                  <a:srgbClr val="F3F4F6"/>
                </a:solidFill>
                <a:latin typeface="Geomanist" panose="02000503000000020004" pitchFamily="2" charset="77"/>
              </a:rPr>
              <a:t>15,922</a:t>
            </a:r>
            <a:endParaRPr lang="en-US" sz="465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90650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 dirty="0">
                <a:solidFill>
                  <a:srgbClr val="F3F4F6">
                    <a:alpha val="8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Total Responses Captured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98256" y="2321123"/>
            <a:ext cx="4040981" cy="154305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41156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019"/>
              </a:lnSpc>
              <a:buNone/>
            </a:pPr>
            <a:r>
              <a:rPr lang="en-US" sz="46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92.8%</a:t>
            </a:r>
            <a:endParaRPr lang="en-US" sz="4650" dirty="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441156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Overall CSAT Score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148763" y="2321123"/>
            <a:ext cx="4040981" cy="154305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491663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019"/>
              </a:lnSpc>
              <a:buNone/>
            </a:pPr>
            <a:r>
              <a:rPr lang="en-US" sz="4650" dirty="0">
                <a:solidFill>
                  <a:srgbClr val="1B8354"/>
                </a:solidFill>
                <a:latin typeface="Geomanist" panose="02000503000000020004" pitchFamily="2" charset="77"/>
              </a:rPr>
              <a:t>3</a:t>
            </a:r>
            <a:endParaRPr lang="en-US" sz="4650" dirty="0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491663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Channels Live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288110" y="4292798"/>
            <a:ext cx="3230910" cy="454163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354660" y="4292798"/>
            <a:ext cx="2925351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Always On</a:t>
            </a:r>
            <a:endParaRPr lang="en-US" sz="2550" dirty="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354660" y="4817566"/>
            <a:ext cx="2925351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73</a:t>
            </a:r>
            <a:endParaRPr lang="en-US" sz="3900" dirty="0">
              <a:latin typeface="Geomanist" panose="02000503000000020004" pitchFamily="2" charset="77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3354660" y="5465266"/>
            <a:ext cx="292535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354660" y="5851029"/>
            <a:ext cx="2659410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354660" y="5851029"/>
            <a:ext cx="2180704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354660" y="6060579"/>
            <a:ext cx="292535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43</a:t>
            </a:r>
            <a:r>
              <a:rPr lang="en-US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.8%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3354660" y="6508254"/>
            <a:ext cx="2739192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Steady, continuous feedback stream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7528545" y="4292798"/>
            <a:ext cx="3230835" cy="454163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7814295" y="4292798"/>
            <a:ext cx="2925269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Embedded Survey</a:t>
            </a:r>
            <a:endParaRPr lang="en-US" sz="2550" dirty="0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7814295" y="4817566"/>
            <a:ext cx="2925269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99</a:t>
            </a:r>
            <a:endParaRPr lang="en-US" sz="3900" dirty="0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7814295" y="5465266"/>
            <a:ext cx="2925269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7814295" y="5851029"/>
            <a:ext cx="2659335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7814295" y="5851029"/>
            <a:ext cx="2127424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7814295" y="6060579"/>
            <a:ext cx="292526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53.5</a:t>
            </a:r>
            <a:r>
              <a:rPr lang="en-US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%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7814295" y="6508254"/>
            <a:ext cx="273911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High relevance to specific web content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12492582" y="4292798"/>
            <a:ext cx="3239676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IVR Survey</a:t>
            </a:r>
            <a:endParaRPr lang="en-US" sz="2550" dirty="0">
              <a:latin typeface="Geomanist" panose="02000503000000020004" pitchFamily="2" charset="77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12492582" y="4817566"/>
            <a:ext cx="3239676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15,750</a:t>
            </a:r>
            <a:endParaRPr lang="en-US" sz="3900" dirty="0">
              <a:latin typeface="Geomanist" panose="02000503000000020004" pitchFamily="2" charset="77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12492582" y="5465266"/>
            <a:ext cx="3239676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2492582" y="5851029"/>
            <a:ext cx="2945160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12492582" y="5851029"/>
            <a:ext cx="2297162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12492582" y="6060579"/>
            <a:ext cx="323967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93.3% | FCR 96.0%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12492582" y="6508254"/>
            <a:ext cx="303351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15789"/>
              </a:lnSpc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High customer satisfaction and effective first-contact resolution.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500" dirty="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226821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METHODOLOGY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267718"/>
            <a:ext cx="7612477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The CSAT Methodology</a:t>
            </a:r>
            <a:endParaRPr lang="en-US" sz="4400" dirty="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525250" y="1190625"/>
            <a:ext cx="5886450" cy="8352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NDF measures satisfaction using a 5-point rating scale and the Top-2-Box methodology.</a:t>
            </a:r>
            <a:endParaRPr lang="en-US" sz="2025" dirty="0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368748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47750" y="2721173"/>
            <a:ext cx="981095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THE 1–5 SATISFACTION SCALE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230761"/>
            <a:ext cx="8919046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3230761"/>
            <a:ext cx="1776189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238250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 dirty="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</a:t>
            </a:r>
            <a:endParaRPr lang="en-US" sz="330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238250" y="3973711"/>
            <a:ext cx="1471389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Very Dissatisfied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833464" y="3230761"/>
            <a:ext cx="1776189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023964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 dirty="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2</a:t>
            </a:r>
            <a:endParaRPr lang="en-US" sz="3300" dirty="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023964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Dissatisfied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19179" y="3230761"/>
            <a:ext cx="1776189" cy="151626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809679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 dirty="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3</a:t>
            </a:r>
            <a:endParaRPr lang="en-US" sz="3300" dirty="0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809679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Neutral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404893" y="3230761"/>
            <a:ext cx="1776189" cy="151626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95393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 dirty="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4</a:t>
            </a:r>
            <a:endParaRPr lang="en-US" sz="3300" dirty="0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595393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 dirty="0">
                <a:solidFill>
                  <a:srgbClr val="F3F4F6">
                    <a:alpha val="9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Satisfied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190607" y="3230761"/>
            <a:ext cx="1776189" cy="151626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381107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 dirty="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5</a:t>
            </a:r>
            <a:endParaRPr lang="en-US" sz="3300" dirty="0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381107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 dirty="0">
                <a:solidFill>
                  <a:srgbClr val="F3F4F6">
                    <a:alpha val="9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Very Satisfied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047750" y="4994672"/>
            <a:ext cx="3559969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47750" y="5128022"/>
            <a:ext cx="3666768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DETRACTORS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617244" y="4994672"/>
            <a:ext cx="1779984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617244" y="5128022"/>
            <a:ext cx="1856184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PASSIVES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406753" y="4994672"/>
            <a:ext cx="3559969" cy="190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406753" y="5128022"/>
            <a:ext cx="3666768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PROMOTERS</a:t>
            </a:r>
            <a:endParaRPr lang="en-US" sz="1425" dirty="0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47750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Detractors</a:t>
            </a:r>
            <a:endParaRPr lang="en-US" sz="2250" dirty="0">
              <a:solidFill>
                <a:srgbClr val="161616"/>
              </a:solidFill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047750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1–2 out of 5.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128715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Passives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128715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3 out of 5.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209681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Promoters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7209681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4–5 out of 5.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0633546" y="2721173"/>
            <a:ext cx="9525" cy="6546652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1214571" y="2721173"/>
            <a:ext cx="662824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TOP-2-BOX METHOD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1214571" y="3230761"/>
            <a:ext cx="6025679" cy="198120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1595571" y="3573661"/>
            <a:ext cx="579004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CSAT Formula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1595571" y="4088011"/>
            <a:ext cx="3180985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 rated 4 or 5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11595571" y="4469011"/>
            <a:ext cx="2891805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1595571" y="4583311"/>
            <a:ext cx="3180985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Total responses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4715976" y="4335661"/>
            <a:ext cx="2024286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× 100 = CSAT %</a:t>
            </a:r>
            <a:endParaRPr lang="en-US" sz="1725" dirty="0">
              <a:latin typeface="Geomanist" panose="02000503000000020004" pitchFamily="2" charset="77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11214571" y="5459611"/>
            <a:ext cx="6025679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11214571" y="5716786"/>
            <a:ext cx="662824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WORKED EXAMPLE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11214571" y="6150173"/>
            <a:ext cx="6206449" cy="752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385"/>
              </a:lnSpc>
              <a:buNone/>
            </a:pPr>
            <a:r>
              <a:rPr lang="en-US" sz="1875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754 responses rated 4–5 out of 1,000 total responses collected.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11214571" y="7035998"/>
            <a:ext cx="6025679" cy="114300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11519371" y="7283648"/>
            <a:ext cx="5596849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dirty="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CSAT = 75.4%</a:t>
            </a:r>
            <a:endParaRPr lang="en-US" sz="3900" dirty="0">
              <a:latin typeface="Geomanist" panose="02000503000000020004" pitchFamily="2" charset="77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500" dirty="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309299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INSIGHT SUMMARY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190625"/>
            <a:ext cx="9025890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 dirty="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What Customers Are Telling Us</a:t>
            </a:r>
            <a:endParaRPr lang="en-US" sz="4400" dirty="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72750" y="1863030"/>
            <a:ext cx="6867525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299"/>
              </a:lnSpc>
              <a:buNone/>
            </a:pPr>
            <a:r>
              <a:rPr lang="en-US" sz="1950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Top three themes across </a:t>
            </a:r>
            <a:r>
              <a:rPr lang="en-US" sz="1950" b="1" dirty="0">
                <a:solidFill>
                  <a:srgbClr val="1B8354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digital surveys</a:t>
            </a:r>
            <a:endParaRPr lang="en-US" sz="1950" dirty="0">
              <a:solidFill>
                <a:srgbClr val="1B8354"/>
              </a:solidFill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764036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47750" y="2983111"/>
            <a:ext cx="857059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 STRENGTH THEMES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473648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3473648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33500" y="3606998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Appreciation for the organization and its services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33500" y="4045148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Organization has a positive baseline perception among a portion of users.</a:t>
            </a:r>
            <a:endParaRPr lang="en-US" sz="1600" dirty="0">
              <a:latin typeface="Geomanist" panose="02000503000000020004" pitchFamily="2" charset="77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47750" y="5191869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47750" y="5191869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33500" y="5325219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Perceived benefit from government support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333500" y="5763369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A small number of responses indicate that users have successfully benefited from available support, suggesting that the services can deliver meaningful value when users are able to access them.</a:t>
            </a:r>
            <a:endParaRPr lang="en-US" sz="1600" dirty="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47750" y="6910090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47750" y="6910090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333500" y="7043440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Recognition of the platform’s potential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333500" y="7481590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Feedback around data clarity, ease of browsing, and service availability suggests that users see value in having a centralized digital platform, even though the current experience does not consistently meet expectations.</a:t>
            </a:r>
            <a:endParaRPr lang="en-US" sz="1600" dirty="0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448800" y="2983111"/>
            <a:ext cx="857059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 dirty="0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 IMPROVEMENT THEMES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448800" y="3473648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448800" y="3473648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734550" y="3606998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Difficulty accessing and navigating digital services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734550" y="4045148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Users experience challenges with login, finding service links, navigating the website, and accessing transaction-related services, resulting in a perception that the platform is difficult to use.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448800" y="5191869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9448800" y="5191869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734550" y="5325219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Poor communication and lack of transaction visibility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734550" y="5763369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Users frequently indicate that they cannot effectively communicate with the organization or obtain updates on their transactions.</a:t>
            </a:r>
            <a:endParaRPr lang="en-US" sz="1600" dirty="0">
              <a:latin typeface="Geomanist" panose="02000503000000020004" pitchFamily="2" charset="77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9448800" y="6910090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9448800" y="6910090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9734550" y="7043440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Geomanist" panose="02000503000000020004" pitchFamily="2" charset="77"/>
              </a:rPr>
              <a:t>Lack of clarity and transparency in information</a:t>
            </a:r>
            <a:endParaRPr lang="en-US" sz="2250" dirty="0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9734550" y="7481590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10727"/>
              </a:lnSpc>
            </a:pPr>
            <a:r>
              <a:rPr lang="en-IN" sz="1600" dirty="0">
                <a:latin typeface="Geomanist" panose="02000503000000020004" pitchFamily="2" charset="77"/>
              </a:rPr>
              <a:t>Users perceive website content, service descriptions, and available information as unclear or insufficient. There is also demand for greater transparency around organizational initiatives, reports, services, and the status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 dirty="0">
              <a:latin typeface="Geomanist" panose="02000503000000020004" pitchFamily="2" charset="77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500" dirty="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9F0FB-ACAF-DA1A-8575-F2A73B94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4C870A1-B365-CF73-1193-98D709CA62C9}"/>
              </a:ext>
            </a:extLst>
          </p:cNvPr>
          <p:cNvSpPr/>
          <p:nvPr/>
        </p:nvSpPr>
        <p:spPr>
          <a:xfrm>
            <a:off x="1143000" y="838200"/>
            <a:ext cx="515493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 dirty="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38776D5-5BAB-EFEF-C9E1-77D331349610}"/>
              </a:ext>
            </a:extLst>
          </p:cNvPr>
          <p:cNvSpPr/>
          <p:nvPr/>
        </p:nvSpPr>
        <p:spPr>
          <a:xfrm>
            <a:off x="1143000" y="1266825"/>
            <a:ext cx="914400" cy="2857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637E496-6126-E8FC-2E20-7DE1B98A6003}"/>
              </a:ext>
            </a:extLst>
          </p:cNvPr>
          <p:cNvSpPr/>
          <p:nvPr/>
        </p:nvSpPr>
        <p:spPr>
          <a:xfrm>
            <a:off x="935966" y="4582790"/>
            <a:ext cx="13620750" cy="1320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9900" kern="0" spc="-198" dirty="0">
                <a:solidFill>
                  <a:srgbClr val="F3F4F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THANK YOU</a:t>
            </a:r>
            <a:endParaRPr lang="en-US" sz="9900" dirty="0">
              <a:latin typeface="Geomanist" panose="02000503000000020004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796B1F2-CACF-53B1-C6E8-493E40A5E3FE}"/>
              </a:ext>
            </a:extLst>
          </p:cNvPr>
          <p:cNvSpPr/>
          <p:nvPr/>
        </p:nvSpPr>
        <p:spPr>
          <a:xfrm>
            <a:off x="1143000" y="5903268"/>
            <a:ext cx="8572500" cy="9525"/>
          </a:xfrm>
          <a:prstGeom prst="rect">
            <a:avLst/>
          </a:prstGeom>
          <a:solidFill>
            <a:srgbClr val="F3F4F6">
              <a:alpha val="35000"/>
            </a:srgbClr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7071914-2BDD-D5E0-26D3-F98EB7E536E4}"/>
              </a:ext>
            </a:extLst>
          </p:cNvPr>
          <p:cNvSpPr/>
          <p:nvPr/>
        </p:nvSpPr>
        <p:spPr>
          <a:xfrm>
            <a:off x="1143000" y="9177338"/>
            <a:ext cx="272922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 dirty="0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PREPARED FOR NDF</a:t>
            </a:r>
            <a:endParaRPr lang="en-US" sz="1650" dirty="0">
              <a:latin typeface="Geomanist" panose="02000503000000020004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6B3E2F-AA70-B6A4-78DB-432681EC0674}"/>
              </a:ext>
            </a:extLst>
          </p:cNvPr>
          <p:cNvSpPr/>
          <p:nvPr/>
        </p:nvSpPr>
        <p:spPr>
          <a:xfrm>
            <a:off x="15284128" y="9177338"/>
            <a:ext cx="20469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 dirty="0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650" dirty="0">
              <a:latin typeface="Geomanist" panose="02000503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0671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0c1e74-5675-4674-a2e0-173ac01ce49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1D438B3BE0CA4C952529211F7597ED" ma:contentTypeVersion="14" ma:contentTypeDescription="Create a new document." ma:contentTypeScope="" ma:versionID="c6cae6cd2fd86ac1bf6b0da78a0e8786">
  <xsd:schema xmlns:xsd="http://www.w3.org/2001/XMLSchema" xmlns:xs="http://www.w3.org/2001/XMLSchema" xmlns:p="http://schemas.microsoft.com/office/2006/metadata/properties" xmlns:ns3="3f0c1e74-5675-4674-a2e0-173ac01ce499" xmlns:ns4="036fa4f2-2ee2-4d5e-ae1e-5ed63e442387" targetNamespace="http://schemas.microsoft.com/office/2006/metadata/properties" ma:root="true" ma:fieldsID="9e4e51bdd86103dddfd58c5e25ba0023" ns3:_="" ns4:_="">
    <xsd:import namespace="3f0c1e74-5675-4674-a2e0-173ac01ce499"/>
    <xsd:import namespace="036fa4f2-2ee2-4d5e-ae1e-5ed63e442387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0c1e74-5675-4674-a2e0-173ac01ce499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6fa4f2-2ee2-4d5e-ae1e-5ed63e442387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366BDD-BC92-4826-9783-CF45A7D63EC4}">
  <ds:schemaRefs>
    <ds:schemaRef ds:uri="http://www.w3.org/XML/1998/namespace"/>
    <ds:schemaRef ds:uri="036fa4f2-2ee2-4d5e-ae1e-5ed63e442387"/>
    <ds:schemaRef ds:uri="3f0c1e74-5675-4674-a2e0-173ac01ce499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A3E1E90-ECAB-4AF8-B090-E4D795D715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352F66-4797-4A64-9277-D645D42CAD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0c1e74-5675-4674-a2e0-173ac01ce499"/>
    <ds:schemaRef ds:uri="036fa4f2-2ee2-4d5e-ae1e-5ed63e4423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749</Words>
  <Application>Microsoft Office PowerPoint</Application>
  <PresentationFormat>Custom</PresentationFormat>
  <Paragraphs>146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Geomanist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Zineb Tinani</cp:lastModifiedBy>
  <cp:revision>42</cp:revision>
  <dcterms:created xsi:type="dcterms:W3CDTF">2026-08-11T00:32:52Z</dcterms:created>
  <dcterms:modified xsi:type="dcterms:W3CDTF">2026-08-12T11:46:02Z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0x010100A91D438B3BE0CA4C952529211F7597ED</vt:lpwstr>
  </property>
</Properties>
</file>